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9" r:id="rId5"/>
    <p:sldId id="268" r:id="rId6"/>
    <p:sldId id="259" r:id="rId7"/>
    <p:sldId id="262" r:id="rId8"/>
    <p:sldId id="260" r:id="rId9"/>
    <p:sldId id="261" r:id="rId10"/>
    <p:sldId id="264" r:id="rId11"/>
    <p:sldId id="265" r:id="rId12"/>
    <p:sldId id="272" r:id="rId13"/>
    <p:sldId id="273" r:id="rId14"/>
    <p:sldId id="267" r:id="rId15"/>
    <p:sldId id="271" r:id="rId16"/>
  </p:sldIdLst>
  <p:sldSz cx="12192000" cy="6858000"/>
  <p:notesSz cx="6858000" cy="9144000"/>
  <p:embeddedFontLst>
    <p:embeddedFont>
      <p:font typeface="1훈하얀고양이 Regular" panose="02020603020101020101" pitchFamily="18" charset="-127"/>
      <p:regular r:id="rId18"/>
    </p:embeddedFont>
    <p:embeddedFont>
      <p:font typeface="나눔스퀘어_ac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CF4"/>
    <a:srgbClr val="FFFFFF"/>
    <a:srgbClr val="FFCCFF"/>
    <a:srgbClr val="660066"/>
    <a:srgbClr val="F9FEB8"/>
    <a:srgbClr val="6600FF"/>
    <a:srgbClr val="CCECFF"/>
    <a:srgbClr val="3B4B44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470" autoAdjust="0"/>
  </p:normalViewPr>
  <p:slideViewPr>
    <p:cSldViewPr snapToGrid="0">
      <p:cViewPr>
        <p:scale>
          <a:sx n="100" d="100"/>
          <a:sy n="100" d="100"/>
        </p:scale>
        <p:origin x="26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1191E-B4D2-47C6-AFE7-C3668BA8B06E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E8D83-6E95-4BBA-A2EC-670F0F38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5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E8D83-6E95-4BBA-A2EC-670F0F38F5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1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E8D83-6E95-4BBA-A2EC-670F0F38F5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6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5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8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3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0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2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0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68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7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8C51-8D9E-4039-9910-3FB3B35F80BF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1A3A6-767A-4841-A739-956F55191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6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dd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15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" y="14514"/>
            <a:ext cx="12192001" cy="6858000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6914" y="2233746"/>
            <a:ext cx="8215086" cy="2628540"/>
          </a:xfrm>
          <a:prstGeom prst="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2760" y="2151057"/>
            <a:ext cx="4294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난 얼마나</a:t>
            </a:r>
            <a:endParaRPr lang="en-US" altLang="ko-KR" sz="6000" dirty="0">
              <a:solidFill>
                <a:schemeClr val="bg1">
                  <a:lumMod val="95000"/>
                </a:schemeClr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  <a:p>
            <a:r>
              <a:rPr lang="ko-KR" altLang="en-US" sz="8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호감형</a:t>
            </a:r>
            <a:r>
              <a:rPr lang="ko-KR" alt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ko-KR" altLang="en-US" sz="6000" dirty="0" smtClean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일까요</a:t>
            </a:r>
            <a:r>
              <a:rPr lang="en-US" altLang="ko-KR" sz="6000" dirty="0" smtClean="0">
                <a:solidFill>
                  <a:schemeClr val="bg1">
                    <a:lumMod val="95000"/>
                  </a:schemeClr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?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6184699"/>
            <a:ext cx="490582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윤영준</a:t>
            </a:r>
            <a:r>
              <a:rPr lang="en-US" altLang="ko-KR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   </a:t>
            </a: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이재승</a:t>
            </a:r>
            <a:r>
              <a:rPr lang="en-US" altLang="ko-KR" sz="2000" dirty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en-US" altLang="ko-KR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 </a:t>
            </a: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이경희</a:t>
            </a:r>
            <a:r>
              <a:rPr lang="en-US" altLang="ko-KR" sz="2000" dirty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en-US" altLang="ko-KR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 </a:t>
            </a: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김현하</a:t>
            </a:r>
            <a:r>
              <a:rPr lang="en-US" altLang="ko-KR" sz="2000" dirty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en-US" altLang="ko-KR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 </a:t>
            </a: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배소현</a:t>
            </a:r>
            <a:r>
              <a:rPr lang="en-US" altLang="ko-KR" sz="2000" dirty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en-US" altLang="ko-KR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    </a:t>
            </a:r>
            <a:r>
              <a:rPr lang="ko-KR" altLang="en-US" sz="2000" dirty="0" smtClean="0"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하수진</a:t>
            </a:r>
            <a:endParaRPr lang="en-US" altLang="ko-KR" sz="2000" dirty="0" smtClean="0"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2760" y="4168500"/>
            <a:ext cx="35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“AI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가 예측하는 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나의 </a:t>
            </a:r>
            <a:r>
              <a:rPr lang="ko-KR" altLang="en-US" sz="2400" dirty="0" err="1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소개팅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성공확률</a:t>
            </a:r>
            <a:r>
              <a:rPr lang="en-US" altLang="ko-KR" sz="2400" dirty="0" smtClean="0">
                <a:solidFill>
                  <a:schemeClr val="bg1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7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41" y="1109364"/>
            <a:ext cx="5955333" cy="3665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1393" y="2572816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rain data: test data -&gt; (7:3)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41" y="4049994"/>
            <a:ext cx="5955333" cy="2314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2308" y="5022777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One_hot_encoding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0" y="1109614"/>
            <a:ext cx="6591220" cy="3900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08480" y="264354"/>
            <a:ext cx="4250888" cy="501675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Tensorflow</a:t>
            </a:r>
            <a:r>
              <a:rPr lang="en-US" altLang="ko-KR" b="1" dirty="0" smtClean="0"/>
              <a:t> Model</a:t>
            </a:r>
          </a:p>
          <a:p>
            <a:pPr algn="ctr"/>
            <a:r>
              <a:rPr lang="ko-KR" altLang="en-US" sz="1400" dirty="0"/>
              <a:t>총 </a:t>
            </a:r>
            <a:r>
              <a:rPr lang="en-US" altLang="ko-KR" sz="1400" dirty="0"/>
              <a:t>Layer </a:t>
            </a:r>
            <a:r>
              <a:rPr lang="ko-KR" altLang="en-US" sz="1400" dirty="0"/>
              <a:t>수</a:t>
            </a:r>
            <a:r>
              <a:rPr lang="en-US" altLang="ko-KR" sz="1400" dirty="0"/>
              <a:t>: 4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Input layer [(?,7)]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 smtClean="0"/>
              <a:t>func</a:t>
            </a:r>
            <a:r>
              <a:rPr lang="en-US" altLang="ko-KR" sz="1600" dirty="0" smtClean="0"/>
              <a:t>: ‘</a:t>
            </a:r>
            <a:r>
              <a:rPr lang="en-US" altLang="ko-KR" sz="1600" dirty="0" err="1" smtClean="0"/>
              <a:t>relu</a:t>
            </a:r>
            <a:r>
              <a:rPr lang="en-US" altLang="ko-KR" sz="1600" dirty="0" smtClean="0"/>
              <a:t>’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Dense 256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Hidden layer1[(?,512)]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 smtClean="0"/>
              <a:t>’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Hidden layer2[(?,512)]</a:t>
            </a:r>
            <a:endParaRPr lang="en-US" altLang="ko-KR" sz="1600" b="1" dirty="0"/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’</a:t>
            </a:r>
          </a:p>
          <a:p>
            <a:endParaRPr lang="en-US" altLang="ko-KR" sz="1600" dirty="0" smtClean="0"/>
          </a:p>
          <a:p>
            <a:r>
              <a:rPr lang="en-US" altLang="ko-KR" sz="1600" b="1" dirty="0"/>
              <a:t>Hidden </a:t>
            </a:r>
            <a:r>
              <a:rPr lang="en-US" altLang="ko-KR" sz="1600" b="1" dirty="0" smtClean="0"/>
              <a:t>layer3</a:t>
            </a:r>
            <a:r>
              <a:rPr lang="en-US" altLang="ko-KR" sz="1600" b="1" dirty="0"/>
              <a:t>[(?,</a:t>
            </a:r>
            <a:r>
              <a:rPr lang="en-US" altLang="ko-KR" sz="1600" b="1" dirty="0" smtClean="0"/>
              <a:t>256)]</a:t>
            </a:r>
          </a:p>
          <a:p>
            <a:r>
              <a:rPr lang="en-US" altLang="ko-KR" sz="1600" dirty="0" smtClean="0"/>
              <a:t>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‘</a:t>
            </a:r>
            <a:r>
              <a:rPr lang="en-US" altLang="ko-KR" sz="1600" dirty="0" err="1"/>
              <a:t>relu</a:t>
            </a:r>
            <a:r>
              <a:rPr lang="en-US" altLang="ko-KR" sz="1600" dirty="0" smtClean="0"/>
              <a:t>’</a:t>
            </a:r>
            <a:endParaRPr lang="en-US" altLang="ko-KR" sz="1600" dirty="0"/>
          </a:p>
          <a:p>
            <a:r>
              <a:rPr lang="en-US" altLang="ko-KR" sz="1600" dirty="0" smtClean="0"/>
              <a:t>   Dropout 0.5</a:t>
            </a:r>
          </a:p>
          <a:p>
            <a:endParaRPr lang="en-US" altLang="ko-KR" sz="1600" dirty="0"/>
          </a:p>
          <a:p>
            <a:r>
              <a:rPr lang="en-US" altLang="ko-KR" sz="1600" b="1" dirty="0" smtClean="0"/>
              <a:t>Output layer  [(?,2)]</a:t>
            </a:r>
          </a:p>
          <a:p>
            <a:r>
              <a:rPr lang="en-US" altLang="ko-KR" sz="1600" dirty="0" smtClean="0"/>
              <a:t>    Activation </a:t>
            </a:r>
            <a:r>
              <a:rPr lang="en-US" altLang="ko-KR" sz="1600" dirty="0" err="1"/>
              <a:t>func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softmax</a:t>
            </a:r>
            <a:r>
              <a:rPr lang="en-US" altLang="ko-KR" sz="1600" dirty="0" smtClean="0"/>
              <a:t>’</a:t>
            </a:r>
            <a:endParaRPr lang="en-US" altLang="ko-KR" sz="1600" dirty="0"/>
          </a:p>
          <a:p>
            <a:r>
              <a:rPr lang="en-US" altLang="ko-KR" sz="1600" dirty="0" smtClean="0"/>
              <a:t>	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0" y="5162799"/>
            <a:ext cx="6591220" cy="1276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811" y="5316491"/>
            <a:ext cx="408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Optimizer: Adam</a:t>
            </a:r>
          </a:p>
          <a:p>
            <a:r>
              <a:rPr lang="en-US" altLang="ko-KR" sz="1600" dirty="0" smtClean="0"/>
              <a:t>- Loss: </a:t>
            </a:r>
            <a:r>
              <a:rPr lang="en-US" altLang="ko-KR" sz="1600" dirty="0" err="1" smtClean="0"/>
              <a:t>crossemtropy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Batch_size</a:t>
            </a:r>
            <a:r>
              <a:rPr lang="en-US" altLang="ko-KR" sz="1600" dirty="0" smtClean="0"/>
              <a:t>= 100</a:t>
            </a:r>
          </a:p>
          <a:p>
            <a:r>
              <a:rPr lang="en-US" altLang="ko-KR" sz="1600" dirty="0" smtClean="0"/>
              <a:t>- Epoch: 20</a:t>
            </a:r>
            <a:endParaRPr lang="ko-KR" altLang="en-US" sz="1600" dirty="0"/>
          </a:p>
        </p:txBody>
      </p:sp>
      <p:sp>
        <p:nvSpPr>
          <p:cNvPr id="12" name="오른쪽 화살표 11"/>
          <p:cNvSpPr/>
          <p:nvPr/>
        </p:nvSpPr>
        <p:spPr>
          <a:xfrm>
            <a:off x="6461534" y="2839408"/>
            <a:ext cx="942975" cy="888182"/>
          </a:xfrm>
          <a:prstGeom prst="rightArrow">
            <a:avLst/>
          </a:prstGeom>
          <a:solidFill>
            <a:srgbClr val="00206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990" y="161925"/>
            <a:ext cx="5847732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3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32086"/>
            <a:ext cx="5724525" cy="2228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917007"/>
            <a:ext cx="7677150" cy="2847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1986" y="2166231"/>
            <a:ext cx="167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rgbClr val="FF0000"/>
                </a:solidFill>
              </a:rPr>
              <a:t>Autokeras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10650" y="4713713"/>
            <a:ext cx="140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Optimal</a:t>
            </a: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</a:rPr>
              <a:t>model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791325" y="6410325"/>
            <a:ext cx="18669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066800" y="3666749"/>
            <a:ext cx="9944100" cy="990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4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77" y="1178719"/>
            <a:ext cx="5385917" cy="3281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4720828"/>
            <a:ext cx="8191500" cy="1866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91676" y="1178719"/>
            <a:ext cx="5385917" cy="23169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91676" y="3571875"/>
            <a:ext cx="5385917" cy="8882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62175" y="2011352"/>
            <a:ext cx="8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DL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900" y="3692812"/>
            <a:ext cx="101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ML</a:t>
            </a:r>
          </a:p>
          <a:p>
            <a:r>
              <a:rPr lang="en-US" altLang="ko-KR" dirty="0" smtClean="0">
                <a:solidFill>
                  <a:srgbClr val="00B0F0"/>
                </a:solidFill>
              </a:rPr>
              <a:t>model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2429" y="548640"/>
            <a:ext cx="285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Optimal Model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구현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48" y="2271251"/>
            <a:ext cx="3752378" cy="3508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8516" y="1553267"/>
            <a:ext cx="33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Accuracy Result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130" y="339924"/>
            <a:ext cx="3980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5.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모델튜닝 결과 </a:t>
            </a:r>
            <a:r>
              <a:rPr lang="en-US" altLang="ko-KR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&amp;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최종모델 선택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69" y="2271251"/>
            <a:ext cx="3159482" cy="34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130" y="339924"/>
            <a:ext cx="265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6.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향후 아이디어 제안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8818" y="1822377"/>
            <a:ext cx="616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데이터 기준으로 그룹화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(Clustering)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하여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유저가 이용할 때 좀 더 성공률을 높은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그룹을 찾아줄 수 있는 방향성 제안함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8818" y="4011800"/>
            <a:ext cx="6169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Scrapping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활용하여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Income(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개인별 수입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채워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정확한 데이터가 나와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객관적인 분석이 이루어질 수 있도록 발전 예정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911377" y="3026328"/>
            <a:ext cx="704850" cy="704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edd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3174" y="-609600"/>
            <a:ext cx="8250592" cy="82586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54404" y="177970"/>
            <a:ext cx="169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7751" y="1313306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8261" y="250109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3200" dirty="0" err="1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전처리과정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3418" y="3658674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적용한 분석 기법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4276" y="481008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분석 및 모델링 결과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3874" y="5951337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추후 발전 사항</a:t>
            </a:r>
            <a:endParaRPr lang="ko-KR" altLang="en-US" sz="32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-2684032" y="-1345220"/>
            <a:ext cx="10089042" cy="9929440"/>
            <a:chOff x="-5545164" y="-1100879"/>
            <a:chExt cx="10089042" cy="9929440"/>
          </a:xfrm>
          <a:gradFill>
            <a:gsLst>
              <a:gs pos="0">
                <a:srgbClr val="C09CF4">
                  <a:alpha val="46000"/>
                </a:srgbClr>
              </a:gs>
              <a:gs pos="100000">
                <a:srgbClr val="FFFFFF"/>
              </a:gs>
            </a:gsLst>
            <a:lin ang="4200000" scaled="0"/>
          </a:gradFill>
        </p:grpSpPr>
        <p:sp>
          <p:nvSpPr>
            <p:cNvPr id="12" name="타원 11"/>
            <p:cNvSpPr/>
            <p:nvPr/>
          </p:nvSpPr>
          <p:spPr>
            <a:xfrm>
              <a:off x="-5545164" y="-1100879"/>
              <a:ext cx="9929440" cy="9929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 flipH="1">
              <a:off x="3094372" y="550757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 flipH="1">
              <a:off x="3839690" y="1705248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 flipH="1">
              <a:off x="4165474" y="2859739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 flipH="1">
              <a:off x="4241148" y="4014230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 flipH="1">
              <a:off x="4026751" y="5168721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 flipH="1">
              <a:off x="3475217" y="6323211"/>
              <a:ext cx="302730" cy="302730"/>
            </a:xfrm>
            <a:prstGeom prst="ellipse">
              <a:avLst/>
            </a:prstGeom>
            <a:grp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 rot="273807">
            <a:off x="3753885" y="2151202"/>
            <a:ext cx="388409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300" dirty="0" smtClean="0">
                <a:solidFill>
                  <a:srgbClr val="7030A0"/>
                </a:solidFill>
                <a:effectLst/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목차</a:t>
            </a:r>
            <a:endParaRPr lang="ko-KR" altLang="en-US" sz="17300" dirty="0">
              <a:solidFill>
                <a:srgbClr val="7030A0"/>
              </a:solidFill>
              <a:effectLst/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8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8196" name="Picture 4" descr="speed da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0" y="2381124"/>
            <a:ext cx="4739016" cy="31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7130" y="1618380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Speed </a:t>
            </a:r>
            <a:r>
              <a:rPr lang="en-US" altLang="ko-KR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Dating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문화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9880" y="4577139"/>
            <a:ext cx="4485020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직업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연령대의 사람들이 모여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짧은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시간동안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로테이션으로 대화를 나누고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대화를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나누고 싶은 사람을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지망표에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작성하여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커플을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결정하는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방식의 만남의 문화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29350" y="1969173"/>
            <a:ext cx="5285404" cy="2329043"/>
            <a:chOff x="6229350" y="1969173"/>
            <a:chExt cx="5285404" cy="2329043"/>
          </a:xfrm>
        </p:grpSpPr>
        <p:sp>
          <p:nvSpPr>
            <p:cNvPr id="9" name="TextBox 8"/>
            <p:cNvSpPr txBox="1"/>
            <p:nvPr/>
          </p:nvSpPr>
          <p:spPr>
            <a:xfrm>
              <a:off x="6947157" y="3312113"/>
              <a:ext cx="3741730" cy="647421"/>
            </a:xfrm>
            <a:prstGeom prst="rect">
              <a:avLst/>
            </a:prstGeom>
            <a:noFill/>
          </p:spPr>
          <p:txBody>
            <a:bodyPr wrap="none" tIns="46800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</a:t>
              </a:r>
              <a:r>
                <a:rPr lang="ko-KR" altLang="en-US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분 안에 이성을 사로 잡아야 한다면</a:t>
              </a:r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</a:p>
            <a:p>
              <a:pPr algn="ctr"/>
              <a:r>
                <a:rPr lang="ko-KR" altLang="en-US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무엇을 어필해야 성공할까</a:t>
              </a:r>
              <a:r>
                <a:rPr lang="en-US" altLang="ko-KR" dirty="0" smtClean="0">
                  <a:solidFill>
                    <a:srgbClr val="3B4B44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dirty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9350" y="2667000"/>
              <a:ext cx="82586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“</a:t>
              </a:r>
              <a:endParaRPr lang="ko-KR" altLang="en-US" sz="10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0800000">
              <a:off x="10688887" y="1969173"/>
              <a:ext cx="82586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“</a:t>
              </a:r>
              <a:endParaRPr lang="ko-KR" altLang="en-US" sz="100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4098" name="Picture 2" descr="columbia university logo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0" b="38750"/>
          <a:stretch/>
        </p:blipFill>
        <p:spPr bwMode="auto">
          <a:xfrm>
            <a:off x="4013200" y="2419350"/>
            <a:ext cx="3810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93099" y="3406169"/>
            <a:ext cx="886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GENDER DIFFERENCES IN MATE SELECTION: EVIDENCE FROM A SPEED DATING EXPERIMENT* 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88636" y="3998088"/>
            <a:ext cx="432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남녀 간의 데이트 상대 선정 기준 차</a:t>
            </a:r>
            <a:r>
              <a:rPr lang="ko-KR" altLang="en-US" dirty="0" smtClean="0"/>
              <a:t>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9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130" y="339924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프로젝트 소개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2130" y="3201392"/>
            <a:ext cx="4891084" cy="370422"/>
          </a:xfrm>
          <a:prstGeom prst="rect">
            <a:avLst/>
          </a:prstGeom>
          <a:noFill/>
        </p:spPr>
        <p:txBody>
          <a:bodyPr wrap="none" tIns="46800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과연 </a:t>
            </a:r>
            <a:r>
              <a:rPr lang="en-US" altLang="ko-KR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나의 </a:t>
            </a:r>
            <a:r>
              <a:rPr lang="ko-KR" altLang="en-US" dirty="0" err="1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소개팅</a:t>
            </a:r>
            <a:r>
              <a:rPr lang="ko-KR" altLang="en-US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성공확률을 예측할 수 있을까</a:t>
            </a:r>
            <a:r>
              <a:rPr lang="en-US" altLang="ko-KR" dirty="0" smtClean="0">
                <a:solidFill>
                  <a:srgbClr val="3B4B4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dirty="0">
              <a:solidFill>
                <a:srgbClr val="3B4B44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225" y="2638425"/>
            <a:ext cx="8258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endParaRPr lang="ko-KR" altLang="en-US" sz="10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>
            <a:off x="8189542" y="1940598"/>
            <a:ext cx="8258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endParaRPr lang="ko-KR" altLang="en-US" sz="10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2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970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2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9101" y="1240660"/>
            <a:ext cx="637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8300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(Row)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참가자들의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(Column)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항목을 분석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2178" y="19403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29994" y="1940361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데이트 참가자들의 평가지수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0" y="2476499"/>
            <a:ext cx="2730094" cy="2730094"/>
          </a:xfrm>
          <a:prstGeom prst="rect">
            <a:avLst/>
          </a:prstGeom>
        </p:spPr>
      </p:pic>
      <p:pic>
        <p:nvPicPr>
          <p:cNvPr id="2054" name="Picture 6" descr="펭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801" y="0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975216" y="27818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75216" y="327182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취미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5216" y="379326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경력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5830" y="43147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가치관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48" name="그룹 2047"/>
          <p:cNvGrpSpPr/>
          <p:nvPr/>
        </p:nvGrpSpPr>
        <p:grpSpPr>
          <a:xfrm>
            <a:off x="4243461" y="4846549"/>
            <a:ext cx="45720" cy="360044"/>
            <a:chOff x="6718299" y="3456489"/>
            <a:chExt cx="45720" cy="360044"/>
          </a:xfrm>
        </p:grpSpPr>
        <p:sp>
          <p:nvSpPr>
            <p:cNvPr id="29" name="타원 28"/>
            <p:cNvSpPr/>
            <p:nvPr/>
          </p:nvSpPr>
          <p:spPr>
            <a:xfrm>
              <a:off x="6718300" y="34564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6718300" y="35612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6718299" y="36660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6718299" y="37708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056" name="그룹 2055"/>
          <p:cNvGrpSpPr/>
          <p:nvPr/>
        </p:nvGrpSpPr>
        <p:grpSpPr>
          <a:xfrm>
            <a:off x="6600441" y="2476499"/>
            <a:ext cx="2837207" cy="2916631"/>
            <a:chOff x="6374342" y="2232542"/>
            <a:chExt cx="2837207" cy="2916631"/>
          </a:xfrm>
        </p:grpSpPr>
        <p:grpSp>
          <p:nvGrpSpPr>
            <p:cNvPr id="58" name="그룹 57"/>
            <p:cNvGrpSpPr/>
            <p:nvPr/>
          </p:nvGrpSpPr>
          <p:grpSpPr>
            <a:xfrm>
              <a:off x="7081153" y="2232542"/>
              <a:ext cx="2130396" cy="2569226"/>
              <a:chOff x="8084758" y="2735338"/>
              <a:chExt cx="2130396" cy="2569226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084758" y="287902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6748920" y="2551914"/>
              <a:ext cx="2052018" cy="2425536"/>
              <a:chOff x="8163136" y="2735338"/>
              <a:chExt cx="2052018" cy="2425536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163136" y="273533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055" name="그룹 2054"/>
            <p:cNvGrpSpPr/>
            <p:nvPr/>
          </p:nvGrpSpPr>
          <p:grpSpPr>
            <a:xfrm>
              <a:off x="6374342" y="2723637"/>
              <a:ext cx="2052018" cy="2425536"/>
              <a:chOff x="8163136" y="2735338"/>
              <a:chExt cx="2052018" cy="2425536"/>
            </a:xfrm>
          </p:grpSpPr>
          <p:sp>
            <p:nvSpPr>
              <p:cNvPr id="2053" name="직사각형 2052"/>
              <p:cNvSpPr/>
              <p:nvPr/>
            </p:nvSpPr>
            <p:spPr>
              <a:xfrm>
                <a:off x="8758944" y="2735338"/>
                <a:ext cx="1456210" cy="2379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49" name="그림 204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0" r="7700"/>
              <a:stretch/>
            </p:blipFill>
            <p:spPr>
              <a:xfrm>
                <a:off x="8163136" y="2735338"/>
                <a:ext cx="2052018" cy="242553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34" name="TextBox 33"/>
          <p:cNvSpPr txBox="1"/>
          <p:nvPr/>
        </p:nvSpPr>
        <p:spPr>
          <a:xfrm>
            <a:off x="9793457" y="27818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호감도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99068" y="327182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신뢰도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99682" y="37932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지적수준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94071" y="431471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유머감각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0166699" y="5411647"/>
            <a:ext cx="45720" cy="360044"/>
            <a:chOff x="6718299" y="3456489"/>
            <a:chExt cx="45720" cy="360044"/>
          </a:xfrm>
        </p:grpSpPr>
        <p:sp>
          <p:nvSpPr>
            <p:cNvPr id="42" name="타원 41"/>
            <p:cNvSpPr/>
            <p:nvPr/>
          </p:nvSpPr>
          <p:spPr>
            <a:xfrm>
              <a:off x="6718300" y="345648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718300" y="35612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6718299" y="36660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718299" y="37708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9793457" y="477762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자신감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4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970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2</a:t>
            </a:r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소개 및 시각화</a:t>
            </a: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52532"/>
              </p:ext>
            </p:extLst>
          </p:nvPr>
        </p:nvGraphicFramePr>
        <p:xfrm>
          <a:off x="130295" y="1460500"/>
          <a:ext cx="5352970" cy="470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워크시트" r:id="rId3" imgW="12354053" imgH="11953986" progId="Excel.Sheet.12">
                  <p:embed/>
                </p:oleObj>
              </mc:Choice>
              <mc:Fallback>
                <p:oleObj name="워크시트" r:id="rId3" imgW="12354053" imgH="119539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295" y="1460500"/>
                        <a:ext cx="5352970" cy="4700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534270" y="5804165"/>
            <a:ext cx="453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Match: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데이트 </a:t>
            </a:r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성공여부</a:t>
            </a:r>
            <a:r>
              <a:rPr lang="en-US" altLang="ko-K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1=yes,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0=no</a:t>
            </a:r>
            <a:endParaRPr lang="ko-K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027" y="6327629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Speed_dating.csv( 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kaggle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34270" y="5434833"/>
            <a:ext cx="933330" cy="36933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Y_data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35625" y="626403"/>
            <a:ext cx="946250" cy="369332"/>
          </a:xfrm>
          <a:prstGeom prst="rect">
            <a:avLst/>
          </a:prstGeom>
          <a:solidFill>
            <a:schemeClr val="bg1">
              <a:lumMod val="6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X</a:t>
            </a:r>
            <a:r>
              <a:rPr lang="en-US" altLang="ko-KR" b="1" dirty="0" err="1" smtClean="0"/>
              <a:t>_data</a:t>
            </a:r>
            <a:endParaRPr lang="ko-KR" altLang="en-US" b="1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534270" y="1020872"/>
            <a:ext cx="4292600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ender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성별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age_o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나이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race_o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인종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(1~6)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attr_o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파트너 매력도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mprace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윤리적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가치관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mprelig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종교적 가치관 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ko-KR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ate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데이트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횟수 </a:t>
            </a: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go_out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외출 횟수</a:t>
            </a: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career_c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ko-KR" altLang="en-US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직종 분야</a:t>
            </a:r>
            <a:r>
              <a:rPr kumimoji="0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(1~17)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Dec_o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파트너의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선택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 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참여자의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선택 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Like_o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파트너의 호감도</a:t>
            </a: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(1=awful/10:great)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   :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참여자의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호감도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(1=awful/10:great)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6551" y="2655153"/>
            <a:ext cx="217817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Several </a:t>
            </a:r>
            <a:r>
              <a:rPr lang="en-US" altLang="ko-KR" sz="1200" dirty="0"/>
              <a:t>times a week=1</a:t>
            </a:r>
            <a:endParaRPr lang="ko-KR" altLang="ko-KR" sz="1200" dirty="0"/>
          </a:p>
          <a:p>
            <a:r>
              <a:rPr lang="en-US" altLang="ko-KR" sz="1200" dirty="0" smtClean="0"/>
              <a:t>Twice </a:t>
            </a:r>
            <a:r>
              <a:rPr lang="en-US" altLang="ko-KR" sz="1200" dirty="0"/>
              <a:t>a week=2</a:t>
            </a:r>
            <a:endParaRPr lang="ko-KR" altLang="ko-KR" sz="1200" dirty="0"/>
          </a:p>
          <a:p>
            <a:r>
              <a:rPr lang="en-US" altLang="ko-KR" sz="1200" dirty="0" smtClean="0"/>
              <a:t>Once </a:t>
            </a:r>
            <a:r>
              <a:rPr lang="en-US" altLang="ko-KR" sz="1200" dirty="0"/>
              <a:t>a week=3</a:t>
            </a:r>
            <a:endParaRPr lang="ko-KR" altLang="ko-KR" sz="1200" dirty="0"/>
          </a:p>
          <a:p>
            <a:r>
              <a:rPr lang="en-US" altLang="ko-KR" sz="1200" dirty="0" smtClean="0"/>
              <a:t>Twice </a:t>
            </a:r>
            <a:r>
              <a:rPr lang="en-US" altLang="ko-KR" sz="1200" dirty="0"/>
              <a:t>a month=4</a:t>
            </a:r>
            <a:endParaRPr lang="ko-KR" altLang="ko-KR" sz="1200" dirty="0"/>
          </a:p>
          <a:p>
            <a:r>
              <a:rPr lang="en-US" altLang="ko-KR" sz="1200" dirty="0" smtClean="0"/>
              <a:t>Once </a:t>
            </a:r>
            <a:r>
              <a:rPr lang="en-US" altLang="ko-KR" sz="1200" dirty="0"/>
              <a:t>a month=5</a:t>
            </a:r>
            <a:endParaRPr lang="ko-KR" altLang="ko-KR" sz="1200" dirty="0"/>
          </a:p>
          <a:p>
            <a:r>
              <a:rPr lang="en-US" altLang="ko-KR" sz="1200" dirty="0" smtClean="0"/>
              <a:t>Several </a:t>
            </a:r>
            <a:r>
              <a:rPr lang="en-US" altLang="ko-KR" sz="1200" dirty="0"/>
              <a:t>times a year=6</a:t>
            </a:r>
            <a:endParaRPr lang="ko-KR" altLang="ko-KR" sz="1200" dirty="0"/>
          </a:p>
          <a:p>
            <a:r>
              <a:rPr lang="en-US" altLang="ko-KR" sz="1200" dirty="0" smtClean="0"/>
              <a:t>Almost </a:t>
            </a:r>
            <a:r>
              <a:rPr lang="en-US" altLang="ko-KR" sz="1200" dirty="0" smtClean="0"/>
              <a:t>never=7</a:t>
            </a:r>
            <a:endParaRPr lang="ko-KR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506551" y="768002"/>
            <a:ext cx="217817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u="sng" dirty="0"/>
              <a:t>매력도 기준 </a:t>
            </a:r>
            <a:endParaRPr lang="ko-KR" altLang="ko-KR" sz="1200" dirty="0"/>
          </a:p>
          <a:p>
            <a:r>
              <a:rPr lang="en-US" altLang="ko-KR" sz="1200" dirty="0"/>
              <a:t>Attractive  :</a:t>
            </a:r>
            <a:r>
              <a:rPr lang="ko-KR" altLang="en-US" sz="1200" dirty="0"/>
              <a:t> 호감도</a:t>
            </a:r>
            <a:endParaRPr lang="ko-KR" altLang="ko-KR" sz="1200" dirty="0"/>
          </a:p>
          <a:p>
            <a:r>
              <a:rPr lang="en-US" altLang="ko-KR" sz="1200" dirty="0"/>
              <a:t>Sincere     : </a:t>
            </a:r>
            <a:r>
              <a:rPr lang="ko-KR" altLang="en-US" sz="1200" dirty="0"/>
              <a:t>신뢰도</a:t>
            </a:r>
            <a:endParaRPr lang="ko-KR" altLang="ko-KR" sz="1200" dirty="0"/>
          </a:p>
          <a:p>
            <a:r>
              <a:rPr lang="en-US" altLang="ko-KR" sz="1200" dirty="0"/>
              <a:t>Intelligent : </a:t>
            </a:r>
            <a:r>
              <a:rPr lang="ko-KR" altLang="en-US" sz="1200" dirty="0" err="1"/>
              <a:t>지적수준</a:t>
            </a:r>
            <a:endParaRPr lang="ko-KR" altLang="ko-KR" sz="1200" dirty="0"/>
          </a:p>
          <a:p>
            <a:r>
              <a:rPr lang="en-US" altLang="ko-KR" sz="1200" dirty="0"/>
              <a:t>Fun : </a:t>
            </a:r>
            <a:r>
              <a:rPr lang="ko-KR" altLang="en-US" sz="1200" dirty="0"/>
              <a:t>유머감각</a:t>
            </a:r>
            <a:endParaRPr lang="ko-KR" altLang="ko-KR" sz="1200" dirty="0"/>
          </a:p>
          <a:p>
            <a:r>
              <a:rPr lang="en-US" altLang="ko-KR" sz="1200" dirty="0"/>
              <a:t>Ambitious : </a:t>
            </a:r>
            <a:r>
              <a:rPr lang="ko-KR" altLang="en-US" sz="1200" dirty="0"/>
              <a:t>자신감</a:t>
            </a:r>
            <a:endParaRPr lang="ko-KR" altLang="ko-KR" sz="1200" dirty="0"/>
          </a:p>
          <a:p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236743" y="836255"/>
            <a:ext cx="184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Columns :195 </a:t>
            </a:r>
          </a:p>
          <a:p>
            <a:r>
              <a:rPr lang="en-US" altLang="ko-KR" sz="1600" dirty="0" smtClean="0"/>
              <a:t>Rows: </a:t>
            </a:r>
            <a:r>
              <a:rPr lang="en-US" altLang="ko-KR" sz="1600" dirty="0" smtClean="0"/>
              <a:t>8378</a:t>
            </a:r>
            <a:endParaRPr lang="en-US" altLang="ko-KR" sz="1600" dirty="0" smtClean="0"/>
          </a:p>
        </p:txBody>
      </p:sp>
      <p:cxnSp>
        <p:nvCxnSpPr>
          <p:cNvPr id="3" name="직선 화살표 연결선 2"/>
          <p:cNvCxnSpPr>
            <a:endCxn id="21" idx="1"/>
          </p:cNvCxnSpPr>
          <p:nvPr/>
        </p:nvCxnSpPr>
        <p:spPr>
          <a:xfrm>
            <a:off x="8287657" y="3048000"/>
            <a:ext cx="1218894" cy="299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3" idx="1"/>
          </p:cNvCxnSpPr>
          <p:nvPr/>
        </p:nvCxnSpPr>
        <p:spPr>
          <a:xfrm flipV="1">
            <a:off x="8287657" y="1460500"/>
            <a:ext cx="1218894" cy="355080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3.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 과정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4380" y="1983786"/>
            <a:ext cx="3945556" cy="3895852"/>
            <a:chOff x="433676" y="2200119"/>
            <a:chExt cx="4429628" cy="38958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216" y="3694147"/>
              <a:ext cx="3009924" cy="240182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676" y="2200119"/>
              <a:ext cx="4429628" cy="127796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11" y="1925730"/>
            <a:ext cx="4019641" cy="3895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97" y="2390558"/>
            <a:ext cx="3751537" cy="34890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8617" y="1420181"/>
            <a:ext cx="312115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상관관계 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</a:t>
            </a:r>
            <a:r>
              <a:rPr lang="ko-KR" altLang="en-US" b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250" y="1420181"/>
            <a:ext cx="454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Match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 상관관계 중 상위권 요소 파악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5327" y="1420181"/>
            <a:ext cx="34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Match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유의미한 데이터 </a:t>
            </a:r>
            <a:r>
              <a:rPr lang="ko-KR" altLang="en-US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pvalue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2811" y="5654010"/>
            <a:ext cx="3842050" cy="1077218"/>
          </a:xfrm>
          <a:prstGeom prst="rect">
            <a:avLst/>
          </a:prstGeom>
          <a:solidFill>
            <a:schemeClr val="bg1">
              <a:lumMod val="7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  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dec_o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파트너의 선택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선택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  <a:p>
            <a:pPr marL="342900" indent="-342900">
              <a:buAutoNum type="arabicPeriod" startAt="3"/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like_o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파트너의 호감도 점수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like 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호감도 점수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22857" y="2206172"/>
            <a:ext cx="435429" cy="38462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79428" y="3638480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79428" y="4184931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79428" y="4439437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379428" y="4998660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379428" y="5541752"/>
            <a:ext cx="683192" cy="22451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14380" y="407229"/>
            <a:ext cx="825500" cy="634830"/>
          </a:xfrm>
          <a:prstGeom prst="roundRect">
            <a:avLst/>
          </a:prstGeom>
          <a:solidFill>
            <a:srgbClr val="C09CF4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7130" y="33992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3. </a:t>
            </a:r>
            <a:r>
              <a:rPr lang="ko-KR" altLang="en-US" sz="2800" dirty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데이터 </a:t>
            </a:r>
            <a:r>
              <a:rPr lang="ko-KR" altLang="en-US" sz="2800" dirty="0" smtClean="0">
                <a:solidFill>
                  <a:srgbClr val="3B4B44"/>
                </a:solidFill>
                <a:latin typeface="1훈하얀고양이 Regular" panose="02020603020101020101" pitchFamily="18" charset="-127"/>
                <a:ea typeface="1훈하얀고양이 Regular" panose="02020603020101020101" pitchFamily="18" charset="-127"/>
              </a:rPr>
              <a:t>전처리 과정</a:t>
            </a:r>
            <a:endParaRPr lang="ko-KR" altLang="en-US" sz="2800" dirty="0">
              <a:solidFill>
                <a:srgbClr val="3B4B44"/>
              </a:solidFill>
              <a:latin typeface="1훈하얀고양이 Regular" panose="02020603020101020101" pitchFamily="18" charset="-127"/>
              <a:ea typeface="1훈하얀고양이 Regula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8" y="1560576"/>
            <a:ext cx="5820587" cy="48107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130" y="1932051"/>
            <a:ext cx="23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데이터 삭제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721" y="5084826"/>
            <a:ext cx="23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분석 데이터 추출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1899" y="4610100"/>
            <a:ext cx="4572000" cy="1924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507</Words>
  <Application>Microsoft Office PowerPoint</Application>
  <PresentationFormat>와이드스크린</PresentationFormat>
  <Paragraphs>141</Paragraphs>
  <Slides>15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1훈하얀고양이 Regular</vt:lpstr>
      <vt:lpstr>나눔스퀘어_ac</vt:lpstr>
      <vt:lpstr>Arial</vt:lpstr>
      <vt:lpstr>맑은 고딕</vt:lpstr>
      <vt:lpstr>Courier New</vt:lpstr>
      <vt:lpstr>굴림</vt:lpstr>
      <vt:lpstr>Calibri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44</cp:revision>
  <dcterms:created xsi:type="dcterms:W3CDTF">2020-01-03T00:58:38Z</dcterms:created>
  <dcterms:modified xsi:type="dcterms:W3CDTF">2020-01-03T07:07:32Z</dcterms:modified>
</cp:coreProperties>
</file>